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62" d="100"/>
          <a:sy n="162" d="100"/>
        </p:scale>
        <p:origin x="-1464" y="-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06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428875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FlagOS 开源商业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3171825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产品营销计划书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3905250"/>
            <a:ext cx="604838" cy="114300"/>
          </a:xfrm>
          <a:prstGeom prst="rect">
            <a:avLst/>
          </a:prstGeom>
          <a:solidFill>
            <a:srgbClr val="E99595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4352925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徐黄煜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3817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9701" r="9701"/>
          <a:stretch/>
        </p:blipFill>
        <p:spPr>
          <a:xfrm>
            <a:off x="0" y="0"/>
            <a:ext cx="9144000" cy="6381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五定战略内核：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定位生态枢纽、定客芯片厂商、定品免费核心+增值服务、定利多元收入、定模社区协同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428750"/>
            <a:ext cx="8382000" cy="47625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57350" y="3667125"/>
            <a:ext cx="10763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开放芯片生态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781425" y="1695450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技术标准制定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5153025" y="1466850"/>
            <a:ext cx="282892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统一系统栈，实现AI在不同芯片间的兼容运行。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5153025" y="1714500"/>
            <a:ext cx="282892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跨平台接口规范，连接硬件与上层应用框架。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153025" y="1962150"/>
            <a:ext cx="282892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生态规则设计，明确参与方权责与协作机制。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3781425" y="2533650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核心参与方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5048250" y="23050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芯片厂商主导，提供底层硬件支持与技术协同。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5048250" y="25527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开源基金会中立运营，推动标准普及与治理。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5048250" y="28003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应用企业接入，反馈需求并参与生态共建。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3781425" y="3371850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开源组件建设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5153025" y="3143250"/>
            <a:ext cx="270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全栈开源降低门槛，吸引开发者广泛参与。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5153025" y="3390900"/>
            <a:ext cx="270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模块化设计便于集成，提升跨平台复用效率。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5153025" y="3638550"/>
            <a:ext cx="270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社区协同开发，加速技术创新与问题修复。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3781425" y="4210050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增值服务模式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5153025" y="39814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定制适配服务，满足企业特定硬件环境需求。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5153025" y="42291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安全合规支持，保障系统符合行业监管要求。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5153025" y="44767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训推优化方案，提升模型在端边云的运行效率。</a:t>
            </a:r>
            <a:endParaRPr lang="en-US" sz="1050" dirty="0"/>
          </a:p>
        </p:txBody>
      </p:sp>
      <p:sp>
        <p:nvSpPr>
          <p:cNvPr id="25" name="Text 20"/>
          <p:cNvSpPr/>
          <p:nvPr/>
        </p:nvSpPr>
        <p:spPr>
          <a:xfrm>
            <a:off x="3781425" y="5048250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多元收入结构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5153025" y="48196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会员费收入，来自芯片与应用企业的持续投入。</a:t>
            </a:r>
            <a:endParaRPr lang="en-US" sz="1050" dirty="0"/>
          </a:p>
        </p:txBody>
      </p:sp>
      <p:sp>
        <p:nvSpPr>
          <p:cNvPr id="27" name="Text 22"/>
          <p:cNvSpPr/>
          <p:nvPr/>
        </p:nvSpPr>
        <p:spPr>
          <a:xfrm>
            <a:off x="5153025" y="50673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服务收费，基于定制化解决方案按需计费。</a:t>
            </a:r>
            <a:endParaRPr lang="en-US" sz="1050" dirty="0"/>
          </a:p>
        </p:txBody>
      </p:sp>
      <p:sp>
        <p:nvSpPr>
          <p:cNvPr id="28" name="Text 23"/>
          <p:cNvSpPr/>
          <p:nvPr/>
        </p:nvSpPr>
        <p:spPr>
          <a:xfrm>
            <a:off x="5153025" y="53149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人才认证联动就业，形成生态内人才闭环。</a:t>
            </a:r>
            <a:endParaRPr lang="en-US" sz="1050" dirty="0"/>
          </a:p>
        </p:txBody>
      </p:sp>
      <p:sp>
        <p:nvSpPr>
          <p:cNvPr id="29" name="Text 24"/>
          <p:cNvSpPr/>
          <p:nvPr/>
        </p:nvSpPr>
        <p:spPr>
          <a:xfrm>
            <a:off x="3781425" y="5762625"/>
            <a:ext cx="9525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生态可持续性</a:t>
            </a:r>
            <a:endParaRPr lang="en-US" sz="1200" dirty="0"/>
          </a:p>
        </p:txBody>
      </p:sp>
      <p:sp>
        <p:nvSpPr>
          <p:cNvPr id="30" name="Text 25"/>
          <p:cNvSpPr/>
          <p:nvPr/>
        </p:nvSpPr>
        <p:spPr>
          <a:xfrm>
            <a:off x="5153025" y="56578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硬件牵引软件发展，增强生态核心技术控制力。</a:t>
            </a:r>
            <a:endParaRPr lang="en-US" sz="1050" dirty="0"/>
          </a:p>
        </p:txBody>
      </p:sp>
      <p:sp>
        <p:nvSpPr>
          <p:cNvPr id="31" name="Text 26"/>
          <p:cNvSpPr/>
          <p:nvPr/>
        </p:nvSpPr>
        <p:spPr>
          <a:xfrm>
            <a:off x="5153025" y="59055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开放共赢机制，激励多方长期参与和贡献。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三看环境适配：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洞察行业痛点、对手局限与自身优势，确立快速扩张路径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看行业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24790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AI芯片碎片化严重，跨平台开发成本高，亟需统一系统栈降低生态割裂。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667000" y="20002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看对手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667000" y="224790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CUDA闭源垄断导致厂商锁定，FlagOS以开源中立打破技术壁垒。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62500" y="20002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看自身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762500" y="224790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已适配25+芯片、汇聚404名贡献者，具备快速扩展的先发优势。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858000" y="200025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定路径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858000" y="224790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依托现有生态基础，聚焦标准输出与企业服务，实现规模化复制。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收入结构设计：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会员分级制（白金/黄金/白银）+企业级服务（定制适配/安全合规）+人才认证联动就业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2019300"/>
            <a:ext cx="2781151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003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会员分级制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0908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设立白金、黄金、白银三级会员，按角色享有治理权、优先适配权与品牌曝光，芯片厂商为核心付费方，保障生态共建可持续。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81201" y="2019300"/>
            <a:ext cx="2781151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8003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企业级服务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0908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提供定制化芯片适配、私有化部署、安全合规审计与集群优化等增值服务，满足企业高性能、高可靠场景需求，形成稳定收入来源。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62352" y="2019300"/>
            <a:ext cx="2781151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8003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人才认证联动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0908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推出FlagOS认证工程师体系，与高校共建课程，认证结果对接企业招聘，构建‘培养-认证-就业’闭环，反哺生态并创造收益。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生态建设：</a:t>
            </a:r>
          </a:p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从技术项目到产业标准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治理架构落地：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成立FlagOS开源基金会，三方共治（企业+开发者+高校），保障决策透明与中立性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三方共治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295522" y="1945481"/>
            <a:ext cx="287630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由芯片企业、核心开发者、高校专家联合组成技术治理委员会，确保决策兼顾产业需求、技术前瞻与学术中立。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05635" y="248602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中立架构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005635" y="2731294"/>
            <a:ext cx="2676279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依托智源研究院注册非盈利基金会，杜绝单一企业控制，保障生态开放性与规则公信力。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0646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透明机制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338014" y="3355181"/>
            <a:ext cx="283381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治理章程、贡献准则、会员权益全部开源公示，核心决策通过社区投票并全程留痕可查。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9525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社区成长飞轮：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开发者成长路径清晰（新手→贡献者→维护者），贡献榜单与激励机制实时同步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四级成长路径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733675"/>
            <a:ext cx="17145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设计新手→贡献者→核心开发者→社区维护者晋升路径，明确各阶段权益与能力要求，形成可持续人才梯队。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低门槛参与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提供文档纠错、示例完善等轻量贡献入口，降低参与门槛，助力开发者快速融入社区并获得认可。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实时贡献榜单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自动同步GitHub贡献数据，动态展示全球贡献者排名，强化荣誉激励，提升社区活跃度与归属感。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激励闭环设计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07855" y="2838450"/>
            <a:ext cx="1764645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贡献积分可兑换认证资格、赛事报名权及企业内推机会，实现‘参与—回报’正向循环，驱动持续投入。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生态资源连接器：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整合PyTorch基金会、ITU国际标准、ModelScope/Hugging Face模型平台形成合力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39875" y="20002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5908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标准协同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8384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联合ITU推进FlagCX通信库成为国际标准，强化跨芯片通信协议的全球话语权。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33875" y="200025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25908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框架联动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28384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深度对接PyTorch基金会，实现FlagOS与主流AI框架的无缝集成与双向赋能。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27875" y="20002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25908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模型互通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28384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打通ModelScope与Hugging Face模型库，支持一键搜索、下载及迁移状态展示。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关键成果展示：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17家芯片厂商共建、25+芯片适配、404名全球贡献者、36家企业落地案例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厂商共建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24790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联合华为、寒武纪、浪潮等17家芯片厂商签署标准适配承诺，共建中立生态，打破闭源壁垒。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技术落地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24790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实现25+款AI芯片全栈适配，覆盖国产主流硬件，支撑LLM、VLM、具身智能等多场景应用。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生态活跃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499" y="2247900"/>
            <a:ext cx="2359169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汇聚404名全球贡献者，推动36家企业落地实践，形成开发者-企业-高校协同闭环。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843462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演进路径：</a:t>
            </a:r>
          </a:p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三步走构建AI开源枢纽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2292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820" r="820"/>
          <a:stretch/>
        </p:blipFill>
        <p:spPr>
          <a:xfrm>
            <a:off x="0" y="0"/>
            <a:ext cx="9144000" cy="522922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阶段一（0-6个月）：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夯实三大底座——治理架构成立、核心标准发布、技术组件完善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428750"/>
            <a:ext cx="8382000" cy="3609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6888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085850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成立开源基金会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1085850" y="2195513"/>
            <a:ext cx="1628775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通过成立FlagOS开源基金会，联合多方机构共建中立治理机制。该机制实现企业、开发者与专家三方共治。为生态可持续发展奠定治理基础。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3548062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867025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制定技术标准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867025" y="2195513"/>
            <a:ext cx="162877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发布《多芯片AI算子接口标准》和《大模型跨芯迁移规范》。推动统一技术标准建设。17家芯片厂商已达成适配承诺。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329238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4648200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构建治理机制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648201" y="2195513"/>
            <a:ext cx="1587417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建立企业、开发者与专家共同参与的决策体系。确保基金会运作中立公正。提升技术生态的透明度与协作效率。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7110413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429375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完善核心组件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429375" y="2195513"/>
            <a:ext cx="162877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持续优化FlagGEMs、FlagTree等关键模块。实现25种以上芯片的广泛适配。全面支持主流框架即插即用。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143625" y="3614737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4648200" y="4005263"/>
            <a:ext cx="32575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拓展产业生态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4648200" y="4295775"/>
            <a:ext cx="314484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启动会员招募计划，首批覆盖36家合作机构。形成芯片、软件与高校协同网络。推动开放兼容的AI基础设施发展。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2733675" y="3614737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1238250" y="4005263"/>
            <a:ext cx="32575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推动框架兼容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1238250" y="4295775"/>
            <a:ext cx="3257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支持PyTorch、Paddle、TensorFlow等主流AI框架。降低跨平台开发门槛。提升多芯片环境下的部署效率。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6452" b="6452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9882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10596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核心价值：为什么需要 FlagOS？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1307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商业模式：如何实现可持续运营？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生态建设：从技术项目到产业标准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演进路径：三步走构建AI开源枢纽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524250" y="35028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990975" y="3574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目标触达：精准打动每一类关键受众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990975" y="38219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阶段二（6-18个月）：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生态规模化——实现40+芯片适配、200+主流模型自动迁移、启动全球开发者赛事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 t="20395" b="20395"/>
          <a:stretch/>
        </p:blipFill>
        <p:spPr>
          <a:xfrm>
            <a:off x="571500" y="1428750"/>
            <a:ext cx="24130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0480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芯片广度扩张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2956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拓展至40+款AI芯片适配，覆盖国产主流与海外小众硬件，降低厂商接入门槛。</a:t>
            </a: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3365500" y="30480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模型智能迁移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32956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通过FlagRelease实现200+主流开源模型自动跨芯迁移，支持LLM、VLM等全场景。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rcRect t="20395" b="20395"/>
          <a:stretch/>
        </p:blipFill>
        <p:spPr>
          <a:xfrm>
            <a:off x="6159500" y="1428750"/>
            <a:ext cx="24130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30480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赛事驱动参与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32956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发起FlagOS全球开放计算大赛，吸引开发者贡献代码，加速生态繁荣。</a:t>
            </a:r>
            <a:endParaRPr lang="en-US" sz="105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0795257-04A3-4E5D-B60A-055896795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500" y="1428750"/>
            <a:ext cx="2412999" cy="14525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阶段三（18-36个月）：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成为规则制定者——主导AI跨芯接口国际标准，建成企业级服务闭环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428750"/>
            <a:ext cx="8382000" cy="31575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313" y="341947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主导标准制定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95313" y="3671888"/>
            <a:ext cx="236220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联合ITU与PyTorch基金会推动《多芯片算子接口标准》成为全球AI基础设施规范，掌握技术话语权，提升国际影响力。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5313" y="244316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构建全栈闭环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5313" y="2695575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完善FlagOS企业版功能，实现从底层系统到上层应用的全栈服务闭环，增强产品整体竞争力。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打通生态路径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95313" y="1719263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连接开源社区与商业体系，实现从开源贡献到商业化落地的顺畅转化，形成良性发展循环。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186488" y="157162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绑定关键伙伴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186488" y="1824038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通过标准接入绑定芯片厂商与模型开发者，形成深度依赖关系，构建‘接入即依赖’的网络效应。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186488" y="2547938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强化生态控制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6186488" y="2800350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以统一标准为核心枢纽，增强对产业链上下游的掌控力，提升生态系统的稳定性与扩展性。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186488" y="352425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多元收益模式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86488" y="3776663"/>
            <a:ext cx="223189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通过认证服务、技术支持与定制化解决方案，打造可持续、可扩展的收入结构，降低客户依赖风险。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-1136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4733" y="2726577"/>
            <a:ext cx="5516635" cy="1239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目标触达：</a:t>
            </a:r>
          </a:p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精准打动每一类关键受众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3826" y="29337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389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10059" r="10059"/>
          <a:stretch/>
        </p:blipFill>
        <p:spPr>
          <a:xfrm>
            <a:off x="0" y="0"/>
            <a:ext cx="9144000" cy="64389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面向开发者：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降低跨芯片开发门槛，提供Triton-Copilot等提效工具与认证就业通道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428750"/>
            <a:ext cx="8382000" cy="48196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9088" y="3795713"/>
            <a:ext cx="885825" cy="514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开发者生态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2581275" y="155257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开发提效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419100" y="192405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自然语言生成代码，通过Triton-Copilot将描述转为算子代码。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19100" y="238125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一键跨芯片验证，支持多硬件平台快速适配与测试。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581275" y="3009900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成长路径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19100" y="338137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从新手引导到社区维护者，明确角色进阶路线。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19100" y="383857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贡献榜单激励，公开排名增强开发者荣誉感。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419100" y="429577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权益体系配套，根据贡献度提供专属资源与权限。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2581275" y="492442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职业发展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419100" y="529590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FlagOS认证工程师，标准化技术能力评估体系。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419100" y="575310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企业合作优先录用，联合华为、寒武纪等共建人才通道。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6076950" y="1885950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社区激励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6129338" y="225742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归属感建设，通过活动与反馈增强社区凝聚力。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129338" y="271462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持续贡献奖励，鼓励长期参与开源项目维护。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6076950" y="334327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技术赋能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6129338" y="371475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降低AI底层开发门槛，让更多开发者参与高性能计算。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6129338" y="4171950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提供智能辅助工具链，提升代码编写与调试效率。</a:t>
            </a:r>
            <a:endParaRPr lang="en-US" sz="1050" dirty="0"/>
          </a:p>
        </p:txBody>
      </p:sp>
      <p:sp>
        <p:nvSpPr>
          <p:cNvPr id="25" name="Text 20"/>
          <p:cNvSpPr/>
          <p:nvPr/>
        </p:nvSpPr>
        <p:spPr>
          <a:xfrm>
            <a:off x="6076950" y="4800600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生态协同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6129338" y="5172075"/>
            <a:ext cx="2595563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联合主流芯片厂商，实现工具链广泛兼容。</a:t>
            </a:r>
            <a:endParaRPr lang="en-US" sz="1050" dirty="0"/>
          </a:p>
        </p:txBody>
      </p:sp>
      <p:sp>
        <p:nvSpPr>
          <p:cNvPr id="27" name="Text 22"/>
          <p:cNvSpPr/>
          <p:nvPr/>
        </p:nvSpPr>
        <p:spPr>
          <a:xfrm>
            <a:off x="6129338" y="5419725"/>
            <a:ext cx="25955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构建开放协作平台，促进开发者与企业深度互动。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面向企业客户：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解决异构集群管理难题，提供Enterprise Edition私有部署与性能优化方案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2000250"/>
            <a:ext cx="8382000" cy="1943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8675" y="2226469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9" name="Text 4"/>
          <p:cNvSpPr/>
          <p:nvPr/>
        </p:nvSpPr>
        <p:spPr>
          <a:xfrm>
            <a:off x="771525" y="2693194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异构算力调度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771525" y="2945606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整合多芯片资源，实现算力统一调度与监控。显著降低运维复杂度，提升资源利用效率。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2795588" y="2226469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2" name="Text 7"/>
          <p:cNvSpPr/>
          <p:nvPr/>
        </p:nvSpPr>
        <p:spPr>
          <a:xfrm>
            <a:off x="2738438" y="2693194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私有化部署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738438" y="2945606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企业版支持安全合规的私有化部署。满足金融、制造等敏感行业需求。保障高可用与数据安全。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762500" y="2226469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5" name="Text 10"/>
          <p:cNvSpPr/>
          <p:nvPr/>
        </p:nvSpPr>
        <p:spPr>
          <a:xfrm>
            <a:off x="4705350" y="2693194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性能优化服务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705350" y="2945606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提供训推优化、算子加速与集群调优服务。全面提升模型运行效率。关键模型性能提升超40%。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6729413" y="2226469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8" name="Text 13"/>
          <p:cNvSpPr/>
          <p:nvPr/>
        </p:nvSpPr>
        <p:spPr>
          <a:xfrm>
            <a:off x="6672263" y="2693194"/>
            <a:ext cx="1700213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行业场景适配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672263" y="2945606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针对不同行业需求定制解决方案。强化系统稳定性与兼容性。支持复杂业务环境落地。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面向投资人：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展示清晰的商业化路径、生态网络效应与长期标准话语权潜力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多元收入模型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会员费、企业增值服务与人才认证构成稳定收入三角，保障长期可持续运营。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生态网络效应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芯片厂商、模型企业、开发者正向循环，每新增一方都提升整体生态价值密度。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标准话语权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主导ITU国际标准与PyTorch基金会协同，奠定全球AI跨芯生态规则制定者地位。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457575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457700"/>
            <a:ext cx="604838" cy="114300"/>
          </a:xfrm>
          <a:prstGeom prst="rect">
            <a:avLst/>
          </a:prstGeom>
          <a:solidFill>
            <a:srgbClr val="E99595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905375"/>
            <a:ext cx="8001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0CDC95-7DAB-4803-A60F-E48BE55683EB}"/>
              </a:ext>
            </a:extLst>
          </p:cNvPr>
          <p:cNvSpPr txBox="1"/>
          <p:nvPr/>
        </p:nvSpPr>
        <p:spPr>
          <a:xfrm>
            <a:off x="719721" y="4134147"/>
            <a:ext cx="337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PPT</a:t>
            </a:r>
            <a:r>
              <a:rPr lang="zh-CN" altLang="en-US" sz="1400" dirty="0">
                <a:solidFill>
                  <a:schemeClr val="bg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内容基于千问</a:t>
            </a:r>
            <a:r>
              <a:rPr lang="en-US" altLang="zh-CN" sz="1400" dirty="0">
                <a:solidFill>
                  <a:schemeClr val="bg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1400" dirty="0">
                <a:solidFill>
                  <a:schemeClr val="bg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生成修改而成</a:t>
            </a:r>
            <a:endParaRPr lang="zh-CN" altLang="en-US" sz="1400" dirty="0">
              <a:solidFill>
                <a:schemeClr val="bg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核心价值：</a:t>
            </a:r>
          </a:p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为什么需要 FlagOS？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破解AI算力困局：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硬件碎片化催生跨芯片统一系统栈的刚性需求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 t="20395" b="20395"/>
          <a:stretch/>
        </p:blipFill>
        <p:spPr>
          <a:xfrm>
            <a:off x="571500" y="2000250"/>
            <a:ext cx="24130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6195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算力碎片化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8671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AI芯片厂商众多，架构各异，导致软件生态割裂，开发成本高企。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 t="20395" b="20395"/>
          <a:stretch/>
        </p:blipFill>
        <p:spPr>
          <a:xfrm>
            <a:off x="3365500" y="2000250"/>
            <a:ext cx="24130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36195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重复开发困局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38671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同一模型需为不同芯片重写适配代码，效率低下且难以维护。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 t="20395" b="20395"/>
          <a:stretch/>
        </p:blipFill>
        <p:spPr>
          <a:xfrm>
            <a:off x="6159500" y="2000250"/>
            <a:ext cx="24130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36195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统一系统栈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386715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FlagOS构建跨芯片统一接口层，实现一次开发、多芯部署。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差异化破局：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相比CUDA闭源垄断，FlagOS实现开源、中立、多厂商协同的生态共赢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2000250"/>
            <a:ext cx="8382000" cy="1943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1050" y="2402681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突破技术垄断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81050" y="2778919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通过开源核心代码，打破单一技术控制局面，促进技术公平共享。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2757488" y="2402681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推动多方共治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57488" y="2778919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依托中立基金会，建立开放治理机制，实现多方参与和决策平衡。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4733925" y="2402681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统一技术标准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733925" y="2778919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联合芯片厂商协同制定接口规范，提升兼容性与开发效率。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710363" y="2402681"/>
            <a:ext cx="155733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构建生态系统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710363" y="2778919"/>
            <a:ext cx="1557338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打造开放协同平台，降低开发成本，推动全行业共赢发展。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技术优势可视化：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AI跨芯片技术栈分层架构（从硬件适配到应用赋能）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2019300"/>
            <a:ext cx="2085975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硬件抽象层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统一纳管25+款AI芯片，屏蔽底层差异，实现硬件资源池化与即插即用。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86025" y="2019300"/>
            <a:ext cx="2085975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8003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系统中间件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30908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通过FlagGEMs算子库与FlagTree编译器，提供跨芯片一致的编程接口与优化能力。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72000" y="2019300"/>
            <a:ext cx="2085975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8003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运行支撑层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30908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集成FlagScale训练框架与FlagCX通信库，保障多芯协同下的高效训推性能。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57975" y="2019300"/>
            <a:ext cx="2085975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8003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应用赋能层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30908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支持主流大模型与推理引擎无缝迁移，覆盖LLM、VLM、具身智能全场景需求。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关键数据验证：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华为昇腾算子提速10%+，Qwen2.5-7B推理性能提升40%，浪潮超节点适配效率达99.8%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昇腾算子提速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576513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在华为昇腾平台上，FlagGEMs算子库实现关键算子性能提升10%以上，逼近CUDA原生水平。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大模型推理加速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667000" y="2576513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Qwen2.5-7B模型在多芯片环境下通过FlagOS优化，推理速度提升40%，显著降低部署成本。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超节点适配高效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62500" y="2576513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与浪潮合作的超大规模计算节点中，FlagOS实现跨芯片适配效率高达99.8%，大幅缩短调优周期。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实证驱动落地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858000" y="2576513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三大案例验证FlagOS在真实产业场景中的技术有效性与商业可用性，构建可信生态基础。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商业模式：</a:t>
            </a:r>
          </a:p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如何实现可持续运营？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562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767" r="3767"/>
          <a:stretch/>
        </p:blipFill>
        <p:spPr>
          <a:xfrm>
            <a:off x="0" y="0"/>
            <a:ext cx="9144000" cy="5562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对标Linux基金会：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打造‘中立治理+标准输出+社区共建+商业反哺’的闭环生态模型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428750"/>
            <a:ext cx="8382000" cy="39433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5313" y="441454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成立基金会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95313" y="4666952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由企业、开发者与高校共同组建非盈利FlagOS基金会，确保中立治理与透明决策，推动AI技术标准化发展。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595313" y="3431977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统一技术标准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5313" y="3684389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推动多芯片算子接口和跨芯迁移等核心技术标准统一，降低开发碎片化，提升产业协同效率。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595313" y="244941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开放技术路径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595313" y="2701826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构建开放的产业技术路径，促进资源共享与技术互通，增强生态系统的兼容性与扩展性。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开源共建社区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595313" y="1719263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以开源模式吸引全球开发者参与项目共建，提升技术创新速度，形成广泛协作的技术生态。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186488" y="146685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激励开发者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6186488" y="1719263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通过贡献激励机制和全球技术赛事，激发开发者积极性，持续引入新鲜力量和技术创意。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186488" y="244941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自驱型社区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86488" y="2701826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打造自我驱动的技术社区，实现问题自主解决与功能持续迭代，减少中心化管理依赖。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186488" y="3431977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会员制运营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6186488" y="3684389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采用会员制获取稳定资金支持，增强企业参与感，保障基金会基础设施与服务持续投入。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6186488" y="441454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商业反哺生态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6186488" y="4666952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通过增值服务实现商业化反哺，平衡开源与盈利，确保基金会长期可持续运营与发展。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1123</Words>
  <Application>Microsoft Office PowerPoint</Application>
  <PresentationFormat>全屏显示(16:9)</PresentationFormat>
  <Paragraphs>282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华文楷体</vt:lpstr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贰</cp:lastModifiedBy>
  <cp:revision>17</cp:revision>
  <dcterms:created xsi:type="dcterms:W3CDTF">2025-12-08T19:29:29Z</dcterms:created>
  <dcterms:modified xsi:type="dcterms:W3CDTF">2025-12-08T20:50:59Z</dcterms:modified>
</cp:coreProperties>
</file>